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69" r:id="rId4"/>
    <p:sldId id="270" r:id="rId5"/>
    <p:sldId id="273" r:id="rId6"/>
    <p:sldId id="271" r:id="rId7"/>
    <p:sldId id="272" r:id="rId8"/>
    <p:sldId id="274" r:id="rId9"/>
    <p:sldId id="275" r:id="rId10"/>
    <p:sldId id="265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28">
          <p15:clr>
            <a:srgbClr val="A4A3A4"/>
          </p15:clr>
        </p15:guide>
        <p15:guide id="3" orient="horz" pos="3296">
          <p15:clr>
            <a:srgbClr val="A4A3A4"/>
          </p15:clr>
        </p15:guide>
        <p15:guide id="4" orient="horz" pos="456">
          <p15:clr>
            <a:srgbClr val="A4A3A4"/>
          </p15:clr>
        </p15:guide>
        <p15:guide id="5" pos="436">
          <p15:clr>
            <a:srgbClr val="A4A3A4"/>
          </p15:clr>
        </p15:guide>
        <p15:guide id="6" pos="7236">
          <p15:clr>
            <a:srgbClr val="A4A3A4"/>
          </p15:clr>
        </p15:guide>
        <p15:guide id="7" pos="2692">
          <p15:clr>
            <a:srgbClr val="A4A3A4"/>
          </p15:clr>
        </p15:guide>
        <p15:guide id="8" pos="1572">
          <p15:clr>
            <a:srgbClr val="A4A3A4"/>
          </p15:clr>
        </p15:guide>
        <p15:guide id="9" pos="3816">
          <p15:clr>
            <a:srgbClr val="A4A3A4"/>
          </p15:clr>
        </p15:guide>
        <p15:guide id="10" pos="4976">
          <p15:clr>
            <a:srgbClr val="A4A3A4"/>
          </p15:clr>
        </p15:guide>
        <p15:guide id="11" pos="61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28" y="96"/>
      </p:cViewPr>
      <p:guideLst>
        <p:guide orient="horz" pos="2160"/>
        <p:guide orient="horz" pos="1028"/>
        <p:guide orient="horz" pos="3296"/>
        <p:guide orient="horz" pos="456"/>
        <p:guide pos="436"/>
        <p:guide pos="7236"/>
        <p:guide pos="2692"/>
        <p:guide pos="1572"/>
        <p:guide pos="3816"/>
        <p:guide pos="4976"/>
        <p:guide pos="61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" name="Google Shape;9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>
          <a:extLst>
            <a:ext uri="{FF2B5EF4-FFF2-40B4-BE49-F238E27FC236}">
              <a16:creationId xmlns:a16="http://schemas.microsoft.com/office/drawing/2014/main" id="{03B8139C-046C-E759-70F2-5D6FE0FC7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5:notes">
            <a:extLst>
              <a:ext uri="{FF2B5EF4-FFF2-40B4-BE49-F238E27FC236}">
                <a16:creationId xmlns:a16="http://schemas.microsoft.com/office/drawing/2014/main" id="{18D4C450-AA49-293E-B360-5E2D1406216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p5:notes">
            <a:extLst>
              <a:ext uri="{FF2B5EF4-FFF2-40B4-BE49-F238E27FC236}">
                <a16:creationId xmlns:a16="http://schemas.microsoft.com/office/drawing/2014/main" id="{4906AE9B-24F1-5179-06E0-FDFA6A30CB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41893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>
          <a:extLst>
            <a:ext uri="{FF2B5EF4-FFF2-40B4-BE49-F238E27FC236}">
              <a16:creationId xmlns:a16="http://schemas.microsoft.com/office/drawing/2014/main" id="{6B922094-B7A9-74D5-51C4-5437A8006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5:notes">
            <a:extLst>
              <a:ext uri="{FF2B5EF4-FFF2-40B4-BE49-F238E27FC236}">
                <a16:creationId xmlns:a16="http://schemas.microsoft.com/office/drawing/2014/main" id="{C5299C23-7B81-21AD-ED9A-326814C187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p5:notes">
            <a:extLst>
              <a:ext uri="{FF2B5EF4-FFF2-40B4-BE49-F238E27FC236}">
                <a16:creationId xmlns:a16="http://schemas.microsoft.com/office/drawing/2014/main" id="{662A07E7-E7D2-CED2-28D6-28D65B5E20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82281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96C3BE9A-C0FF-125E-23EA-F5B6CDCCE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055CCDD5-2AAE-2B45-0E0E-A5A892974E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" name="Google Shape;92;p4:notes">
            <a:extLst>
              <a:ext uri="{FF2B5EF4-FFF2-40B4-BE49-F238E27FC236}">
                <a16:creationId xmlns:a16="http://schemas.microsoft.com/office/drawing/2014/main" id="{29CEDE6D-27EC-E3F1-05B9-906F9D22C3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96018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" name="Google Shape;17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i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elisabetta.boglichperasti@unife.it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D6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3" descr="Marchio composto dal sigillo dell'Università, comprendente corona, foglie di ulivo e anno di fondazione: 1391 e la scritta &quot;Università degli studi di Ferrara&quot;" title="Marchio dell'Università di Ferrar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96400" y="533315"/>
            <a:ext cx="2450592" cy="91674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7CAA4FD-35F0-1C08-FB2D-4625C49500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7944" y="1636776"/>
            <a:ext cx="8775192" cy="4160520"/>
          </a:xfrm>
        </p:spPr>
        <p:txBody>
          <a:bodyPr>
            <a:normAutofit fontScale="90000"/>
          </a:bodyPr>
          <a:lstStyle/>
          <a:p>
            <a:pPr lvl="0">
              <a:buSzPts val="3000"/>
            </a:pPr>
            <a:br>
              <a:rPr lang="it-IT" dirty="0">
                <a:solidFill>
                  <a:schemeClr val="bg1"/>
                </a:solidFill>
              </a:rPr>
            </a:br>
            <a:br>
              <a:rPr lang="it-IT" dirty="0">
                <a:solidFill>
                  <a:schemeClr val="bg1"/>
                </a:solidFill>
              </a:rPr>
            </a:br>
            <a:br>
              <a:rPr lang="it-IT" dirty="0">
                <a:solidFill>
                  <a:schemeClr val="bg1"/>
                </a:solidFill>
              </a:rPr>
            </a:br>
            <a:br>
              <a:rPr lang="it-IT" dirty="0">
                <a:solidFill>
                  <a:schemeClr val="bg1"/>
                </a:solidFill>
              </a:rPr>
            </a:br>
            <a:br>
              <a:rPr lang="it-IT" dirty="0">
                <a:solidFill>
                  <a:schemeClr val="bg1"/>
                </a:solidFill>
              </a:rPr>
            </a:br>
            <a:br>
              <a:rPr lang="it-IT" sz="5400" dirty="0">
                <a:solidFill>
                  <a:schemeClr val="bg1"/>
                </a:solidFill>
              </a:rPr>
            </a:br>
            <a:r>
              <a:rPr lang="it-IT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it-IT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DL CODAU RICERCA</a:t>
            </a:r>
            <a:br>
              <a:rPr lang="it-IT" sz="3600" b="1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Il futuro della Ricerca e dei Servizi di supporto</a:t>
            </a:r>
            <a:br>
              <a:rPr lang="it-IT" sz="31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br>
              <a:rPr lang="it-IT" sz="31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it-IT" sz="3100" b="1" dirty="0">
                <a:solidFill>
                  <a:schemeClr val="accent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Presentazione di Best Practices - Insieme per la Ricerca: Il potere del network tra strutture di Supporto</a:t>
            </a:r>
            <a:br>
              <a:rPr lang="it-IT" sz="3100" dirty="0">
                <a:solidFill>
                  <a:schemeClr val="accent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it-IT" sz="3100" dirty="0">
                <a:solidFill>
                  <a:schemeClr val="accent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27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it-IT" sz="27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ari </a:t>
            </a:r>
            <a:br>
              <a:rPr lang="it-IT" sz="27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it-IT" sz="27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2-3/07/2025</a:t>
            </a:r>
            <a:br>
              <a:rPr lang="it-IT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endParaRPr lang="it-IT" sz="27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FC46991-745E-B4D1-F8F9-676D70B53A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" y="533315"/>
            <a:ext cx="2876951" cy="1219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D6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22"/>
          <p:cNvSpPr txBox="1"/>
          <p:nvPr/>
        </p:nvSpPr>
        <p:spPr>
          <a:xfrm>
            <a:off x="786765" y="1574101"/>
            <a:ext cx="10801350" cy="4379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it-IT" sz="6000" b="0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Si ringrazia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it-IT" sz="6000" b="0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 l</a:t>
            </a:r>
            <a:r>
              <a:rPr lang="it-IT" sz="6000" i="1" dirty="0">
                <a:solidFill>
                  <a:schemeClr val="lt1"/>
                </a:solidFill>
              </a:rPr>
              <a:t>’attenzione!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lang="it-IT" sz="2400" b="0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it-IT" sz="2400" b="0" i="1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elisabetta.boglichperasti@unife.it</a:t>
            </a:r>
            <a:endParaRPr lang="it-IT" sz="2400" b="0" i="1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lang="it-IT" sz="2400" i="1"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lang="it-IT" sz="2400" b="0" i="1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lang="it-IT" sz="2400" b="0" i="1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sz="2400" b="0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" name="Google Shape;176;p22" descr="Marchio composto dal sigillo dell'Università, comprendente corona, foglie di ulivo e anno di fondazione: 1391 e la scritta &quot;Università degli studi di Ferrara&quot;" title="Marchio dell'Università di Ferrar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09770" y="5739387"/>
            <a:ext cx="1385573" cy="575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Elemento grafico 6" descr="Posta elettronica contorno">
            <a:extLst>
              <a:ext uri="{FF2B5EF4-FFF2-40B4-BE49-F238E27FC236}">
                <a16:creationId xmlns:a16="http://schemas.microsoft.com/office/drawing/2014/main" id="{3460EE53-A7B7-DC94-C2AE-92904F41BC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04744" y="3931920"/>
            <a:ext cx="804672" cy="8046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692150" y="722376"/>
            <a:ext cx="10801350" cy="4626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br>
              <a:rPr lang="it-IT" sz="4000" b="1" dirty="0">
                <a:latin typeface="Arial"/>
                <a:ea typeface="Arial"/>
                <a:cs typeface="Arial"/>
                <a:sym typeface="Arial"/>
              </a:rPr>
            </a:br>
            <a:br>
              <a:rPr lang="it-IT" sz="4000" b="1" dirty="0">
                <a:latin typeface="Arial"/>
                <a:ea typeface="Arial"/>
                <a:cs typeface="Arial"/>
                <a:sym typeface="Arial"/>
              </a:rPr>
            </a:br>
            <a:br>
              <a:rPr lang="it-IT" sz="4000" b="1" dirty="0">
                <a:latin typeface="Arial"/>
                <a:ea typeface="Arial"/>
                <a:cs typeface="Arial"/>
                <a:sym typeface="Arial"/>
              </a:rPr>
            </a:br>
            <a:r>
              <a:rPr lang="it-IT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Alcuni modelli di buone pratiche a confronto</a:t>
            </a:r>
            <a:br>
              <a:rPr lang="it-IT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br>
              <a:rPr lang="it-IT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br>
              <a:rPr lang="it-IT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it-IT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Elisabetta Boglich, PhD</a:t>
            </a:r>
            <a:br>
              <a:rPr lang="it-IT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it-IT" sz="2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Research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Manager</a:t>
            </a:r>
            <a:b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Ripartizione Ricerca</a:t>
            </a:r>
            <a:br>
              <a:rPr lang="it-IT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endParaRPr lang="it-IT" sz="32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95" name="Google Shape;95;p14" descr="Marchio composto dal sigillo dell'Università, comprendente corona, foglie di ulivo e anno di fondazione: 1391 e la scritta &quot;Università degli studi di Ferrara&quot;" title="Marchio dell'Università di Ferrar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61356" y="5606034"/>
            <a:ext cx="1694688" cy="8377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>
          <a:extLst>
            <a:ext uri="{FF2B5EF4-FFF2-40B4-BE49-F238E27FC236}">
              <a16:creationId xmlns:a16="http://schemas.microsoft.com/office/drawing/2014/main" id="{9DDDBAD4-7329-AD13-C625-EDC229770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>
            <a:extLst>
              <a:ext uri="{FF2B5EF4-FFF2-40B4-BE49-F238E27FC236}">
                <a16:creationId xmlns:a16="http://schemas.microsoft.com/office/drawing/2014/main" id="{0FCB358D-A13C-F45D-1A53-49A9C95C106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3856" y="852918"/>
            <a:ext cx="10221532" cy="837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br>
              <a:rPr lang="en-US" sz="27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Fonte: </a:t>
            </a:r>
            <a:r>
              <a:rPr lang="en-US" sz="22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dottorato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di </a:t>
            </a:r>
            <a:r>
              <a:rPr lang="en-US" sz="22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ricerca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(19/06/2024)</a:t>
            </a:r>
            <a:b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en-US" sz="2200" b="1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“Italian Public Universities Facing the Challenge of European Funds for Scientific Research: the Importance of Organizational Dynamics”</a:t>
            </a:r>
            <a:br>
              <a:rPr lang="en-US" sz="2200" b="1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endParaRPr sz="2200" b="1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02" name="Google Shape;102;p15">
            <a:extLst>
              <a:ext uri="{FF2B5EF4-FFF2-40B4-BE49-F238E27FC236}">
                <a16:creationId xmlns:a16="http://schemas.microsoft.com/office/drawing/2014/main" id="{6B38A886-8F00-3710-72BC-31E29DFB1F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8" y="1828799"/>
            <a:ext cx="5157787" cy="502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85714"/>
              <a:buNone/>
            </a:pPr>
            <a:r>
              <a:rPr lang="it-IT" dirty="0"/>
              <a:t>Analisi quantitativa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85714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85714"/>
              <a:buNone/>
            </a:pPr>
            <a:endParaRPr dirty="0"/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54F7FC9-41C7-3857-088B-03AA2073E823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39789" y="2469830"/>
            <a:ext cx="5180012" cy="3719831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/>
              <a:t>Analisi descrittiva degli output e degli </a:t>
            </a:r>
            <a:r>
              <a:rPr lang="it-IT" sz="1800" dirty="0" err="1"/>
              <a:t>outcome</a:t>
            </a:r>
            <a:r>
              <a:rPr lang="it-IT" sz="1800" dirty="0"/>
              <a:t> della </a:t>
            </a:r>
            <a:r>
              <a:rPr lang="it-IT" sz="1800" dirty="0">
                <a:solidFill>
                  <a:srgbClr val="0070C0"/>
                </a:solidFill>
              </a:rPr>
              <a:t>politica di coesione dell'UE </a:t>
            </a:r>
            <a:r>
              <a:rPr lang="it-IT" sz="1800" dirty="0"/>
              <a:t>e dei </a:t>
            </a:r>
            <a:r>
              <a:rPr lang="it-IT" sz="1800" dirty="0">
                <a:solidFill>
                  <a:srgbClr val="0070C0"/>
                </a:solidFill>
              </a:rPr>
              <a:t>fondi UE per la ricerca scientifica in Italia (H2020)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/>
              <a:t>Dati primari: questionario raccolta dati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/>
              <a:t>Risposte: 30% circa del campione di 67 università pubbliche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/>
              <a:t>Campione rappresentativo per università medie (8), università grandi (5), politecnici (2) e scuole speciali (3)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/>
              <a:t>4 Variabili analizzate: </a:t>
            </a:r>
            <a:r>
              <a:rPr lang="it-IT" sz="1800" u="sng" dirty="0">
                <a:solidFill>
                  <a:srgbClr val="0070C0"/>
                </a:solidFill>
              </a:rPr>
              <a:t>dimensione atenei</a:t>
            </a:r>
            <a:r>
              <a:rPr lang="it-IT" sz="1800" dirty="0">
                <a:solidFill>
                  <a:srgbClr val="0070C0"/>
                </a:solidFill>
              </a:rPr>
              <a:t>, </a:t>
            </a:r>
            <a:r>
              <a:rPr lang="it-IT" sz="1800" u="sng" dirty="0">
                <a:solidFill>
                  <a:srgbClr val="0070C0"/>
                </a:solidFill>
              </a:rPr>
              <a:t>«età», posizione geografica - contesto socioeconomico</a:t>
            </a:r>
            <a:r>
              <a:rPr lang="it-IT" sz="1800" dirty="0"/>
              <a:t>, </a:t>
            </a:r>
            <a:r>
              <a:rPr lang="it-IT" sz="1800" u="sng" dirty="0">
                <a:solidFill>
                  <a:srgbClr val="0070C0"/>
                </a:solidFill>
              </a:rPr>
              <a:t>numero dei componenti dell’ufficio ricerca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0C09780-D772-6838-EEB1-88209E469207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6172200" y="1828799"/>
            <a:ext cx="5157787" cy="502921"/>
          </a:xfrm>
        </p:spPr>
        <p:txBody>
          <a:bodyPr>
            <a:normAutofit fontScale="92500" lnSpcReduction="10000"/>
          </a:bodyPr>
          <a:lstStyle/>
          <a:p>
            <a:r>
              <a:rPr lang="it-IT" dirty="0"/>
              <a:t>Analisi qualitativa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0DF59F3-1D8A-4397-60F2-F8D5DB0AE8EB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/>
              <a:t>Analisi qualitativa su un campione di Università simili (4), della struttura organizzativa degli uffici di ricerca e della loro capacità di attrarre fondi UE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/>
              <a:t>Dati primari: 31 tra interviste e focus group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/>
              <a:t>5 Variabili </a:t>
            </a:r>
            <a:r>
              <a:rPr lang="it-IT" sz="1800" b="1" dirty="0"/>
              <a:t>indipendenti</a:t>
            </a:r>
            <a:r>
              <a:rPr lang="it-IT" sz="1800" dirty="0"/>
              <a:t> analizzate: </a:t>
            </a:r>
            <a:r>
              <a:rPr lang="it-IT" sz="1800" u="sng" dirty="0">
                <a:solidFill>
                  <a:srgbClr val="0070C0"/>
                </a:solidFill>
              </a:rPr>
              <a:t>organizzazione  uffici ricerca</a:t>
            </a:r>
            <a:r>
              <a:rPr lang="it-IT" sz="1800" dirty="0"/>
              <a:t>, </a:t>
            </a:r>
            <a:r>
              <a:rPr lang="it-IT" sz="1800" u="sng" dirty="0">
                <a:solidFill>
                  <a:srgbClr val="0070C0"/>
                </a:solidFill>
              </a:rPr>
              <a:t>procedure specifiche e/o politiche adottate</a:t>
            </a:r>
            <a:r>
              <a:rPr lang="it-IT" sz="1800" dirty="0"/>
              <a:t>, </a:t>
            </a:r>
            <a:r>
              <a:rPr lang="it-IT" sz="1800" u="sng" dirty="0">
                <a:solidFill>
                  <a:srgbClr val="0070C0"/>
                </a:solidFill>
              </a:rPr>
              <a:t>strutture incentivanti,</a:t>
            </a:r>
            <a:r>
              <a:rPr lang="it-IT" sz="1800" dirty="0"/>
              <a:t> </a:t>
            </a:r>
            <a:r>
              <a:rPr lang="it-IT" sz="1800" u="sng" dirty="0">
                <a:solidFill>
                  <a:srgbClr val="0070C0"/>
                </a:solidFill>
              </a:rPr>
              <a:t>qualità del management</a:t>
            </a:r>
            <a:r>
              <a:rPr lang="it-IT" sz="1800" dirty="0"/>
              <a:t>, </a:t>
            </a:r>
            <a:r>
              <a:rPr lang="it-IT" sz="1800" u="sng" dirty="0">
                <a:solidFill>
                  <a:srgbClr val="0070C0"/>
                </a:solidFill>
              </a:rPr>
              <a:t>centralizzazione o decentralizzazione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/>
              <a:t>Variabile </a:t>
            </a:r>
            <a:r>
              <a:rPr lang="it-IT" sz="1800" b="1" dirty="0"/>
              <a:t>dipendente</a:t>
            </a:r>
            <a:r>
              <a:rPr lang="it-IT" sz="1800" dirty="0"/>
              <a:t>: performance, valutata attraverso l</a:t>
            </a:r>
            <a:r>
              <a:rPr lang="it-IT" sz="1800" dirty="0">
                <a:solidFill>
                  <a:srgbClr val="0070C0"/>
                </a:solidFill>
              </a:rPr>
              <a:t>’efficienza</a:t>
            </a:r>
            <a:r>
              <a:rPr lang="it-IT" sz="1800" dirty="0"/>
              <a:t>, l’</a:t>
            </a:r>
            <a:r>
              <a:rPr lang="it-IT" sz="1800" dirty="0">
                <a:solidFill>
                  <a:srgbClr val="0070C0"/>
                </a:solidFill>
              </a:rPr>
              <a:t>efficacia</a:t>
            </a:r>
            <a:r>
              <a:rPr lang="it-IT" sz="1800" dirty="0"/>
              <a:t> e </a:t>
            </a:r>
            <a:r>
              <a:rPr lang="it-IT" sz="1800" dirty="0">
                <a:solidFill>
                  <a:srgbClr val="0070C0"/>
                </a:solidFill>
              </a:rPr>
              <a:t>l’apprendimento organizzativo</a:t>
            </a:r>
          </a:p>
        </p:txBody>
      </p:sp>
      <p:pic>
        <p:nvPicPr>
          <p:cNvPr id="103" name="Google Shape;103;p15" descr="Marchio composto dal sigillo dell'Università, comprendente corona, foglie di ulivo e anno di fondazione: 1391 e la scritta &quot;Università degli studi di Ferrara&quot;" title="Marchio dell'Università di Ferrara">
            <a:extLst>
              <a:ext uri="{FF2B5EF4-FFF2-40B4-BE49-F238E27FC236}">
                <a16:creationId xmlns:a16="http://schemas.microsoft.com/office/drawing/2014/main" id="{9FF24EE5-988F-6684-CA03-F453BA3DAD5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4254" y="114554"/>
            <a:ext cx="1694688" cy="837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242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>
          <a:extLst>
            <a:ext uri="{FF2B5EF4-FFF2-40B4-BE49-F238E27FC236}">
              <a16:creationId xmlns:a16="http://schemas.microsoft.com/office/drawing/2014/main" id="{76BDE45F-60BD-98B6-9204-380C8BDE6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>
            <a:extLst>
              <a:ext uri="{FF2B5EF4-FFF2-40B4-BE49-F238E27FC236}">
                <a16:creationId xmlns:a16="http://schemas.microsoft.com/office/drawing/2014/main" id="{3304E305-FB47-BC5F-688D-8B729D594C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3856" y="852918"/>
            <a:ext cx="10221532" cy="837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br>
              <a:rPr lang="en-US" sz="27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Fonte: </a:t>
            </a:r>
            <a:r>
              <a:rPr lang="en-US" sz="22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dottorato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di </a:t>
            </a:r>
            <a:r>
              <a:rPr lang="en-US" sz="22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ricerca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(19/06/2024)</a:t>
            </a:r>
            <a:b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en-US" sz="2200" b="1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“Italian Public Universities Facing the Challenge of European Funds for Scientific Research: the Importance of Organizational Dynamics”</a:t>
            </a:r>
            <a:br>
              <a:rPr lang="en-US" sz="2200" b="1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endParaRPr sz="2200" b="1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02" name="Google Shape;102;p15">
            <a:extLst>
              <a:ext uri="{FF2B5EF4-FFF2-40B4-BE49-F238E27FC236}">
                <a16:creationId xmlns:a16="http://schemas.microsoft.com/office/drawing/2014/main" id="{45705D83-3EE9-55B5-F149-6D75581ADE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8" y="1828799"/>
            <a:ext cx="5157787" cy="502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85714"/>
              <a:buNone/>
            </a:pPr>
            <a:r>
              <a:rPr lang="it-IT" dirty="0"/>
              <a:t>Modello teorico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85714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85714"/>
              <a:buNone/>
            </a:pPr>
            <a:endParaRPr dirty="0"/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E3B446F-5600-121A-012B-FAF47285F33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39789" y="2469830"/>
            <a:ext cx="5180012" cy="3719831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</a:rPr>
              <a:t>Weick (1976) “Educational Organizations as Loosely Coupled Systems” – </a:t>
            </a:r>
            <a:r>
              <a:rPr lang="en-US" sz="1800" dirty="0" err="1">
                <a:solidFill>
                  <a:srgbClr val="0070C0"/>
                </a:solidFill>
              </a:rPr>
              <a:t>sistemi</a:t>
            </a:r>
            <a:r>
              <a:rPr lang="en-US" sz="1800" dirty="0">
                <a:solidFill>
                  <a:srgbClr val="0070C0"/>
                </a:solidFill>
              </a:rPr>
              <a:t> a </a:t>
            </a:r>
            <a:r>
              <a:rPr lang="en-US" sz="1800" dirty="0" err="1">
                <a:solidFill>
                  <a:srgbClr val="0070C0"/>
                </a:solidFill>
              </a:rPr>
              <a:t>legame</a:t>
            </a:r>
            <a:r>
              <a:rPr lang="en-US" sz="1800" dirty="0">
                <a:solidFill>
                  <a:srgbClr val="0070C0"/>
                </a:solidFill>
              </a:rPr>
              <a:t> </a:t>
            </a:r>
            <a:r>
              <a:rPr lang="en-US" sz="1800" dirty="0" err="1">
                <a:solidFill>
                  <a:srgbClr val="0070C0"/>
                </a:solidFill>
              </a:rPr>
              <a:t>debole</a:t>
            </a:r>
            <a:r>
              <a:rPr lang="en-US" sz="1800" dirty="0">
                <a:solidFill>
                  <a:schemeClr val="tx1"/>
                </a:solidFill>
              </a:rPr>
              <a:t>: </a:t>
            </a:r>
            <a:r>
              <a:rPr lang="en-US" sz="1800" dirty="0" err="1">
                <a:solidFill>
                  <a:schemeClr val="tx1"/>
                </a:solidFill>
              </a:rPr>
              <a:t>assenza</a:t>
            </a:r>
            <a:r>
              <a:rPr lang="en-US" sz="1800" dirty="0">
                <a:solidFill>
                  <a:schemeClr val="tx1"/>
                </a:solidFill>
              </a:rPr>
              <a:t> di </a:t>
            </a:r>
            <a:r>
              <a:rPr lang="it-IT" sz="1800" dirty="0">
                <a:solidFill>
                  <a:schemeClr val="tx1"/>
                </a:solidFill>
              </a:rPr>
              <a:t>nesso causale tra coppie di fenomeni (es. intenzione-azione, azione-risultato, mezzi-fini). Un sistema a legame debole è caratterizzato da un sistema organizzativo complesso in cui molte variabili significative sono legate debolmente.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schemeClr val="tx1"/>
                </a:solidFill>
              </a:rPr>
              <a:t>Zan (2011) «</a:t>
            </a:r>
            <a:r>
              <a:rPr lang="it-IT" sz="1800" dirty="0">
                <a:solidFill>
                  <a:srgbClr val="0070C0"/>
                </a:solidFill>
              </a:rPr>
              <a:t>Organizzazioni complesse. Logiche d'azione dei sistemi a legame debole</a:t>
            </a:r>
            <a:r>
              <a:rPr lang="it-IT" sz="1800" dirty="0">
                <a:solidFill>
                  <a:schemeClr val="tx1"/>
                </a:solidFill>
              </a:rPr>
              <a:t>»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schemeClr val="tx1"/>
                </a:solidFill>
              </a:rPr>
              <a:t>Focus sugli </a:t>
            </a:r>
            <a:r>
              <a:rPr lang="it-IT" sz="1800" dirty="0">
                <a:solidFill>
                  <a:srgbClr val="0070C0"/>
                </a:solidFill>
              </a:rPr>
              <a:t>aspetti non razionali delle organizzazioni</a:t>
            </a:r>
            <a:r>
              <a:rPr lang="it-IT" sz="1800" dirty="0">
                <a:solidFill>
                  <a:schemeClr val="tx1"/>
                </a:solidFill>
              </a:rPr>
              <a:t> – università come «</a:t>
            </a:r>
            <a:r>
              <a:rPr lang="it-IT" sz="1800" b="1" dirty="0">
                <a:solidFill>
                  <a:srgbClr val="0070C0"/>
                </a:solidFill>
              </a:rPr>
              <a:t>anarchie organizzate</a:t>
            </a:r>
            <a:r>
              <a:rPr lang="it-IT" sz="1800" dirty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CAF0902-8436-DF46-893E-32590CEB2EF3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6172200" y="1828799"/>
            <a:ext cx="5157787" cy="502921"/>
          </a:xfrm>
        </p:spPr>
        <p:txBody>
          <a:bodyPr>
            <a:normAutofit fontScale="85000" lnSpcReduction="10000"/>
          </a:bodyPr>
          <a:lstStyle/>
          <a:p>
            <a:r>
              <a:rPr lang="it-IT" dirty="0"/>
              <a:t>Caratteristiche dei sistemi a legame debole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60DEE7D-A166-6EBF-1177-83683C48646B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schemeClr val="tx1"/>
                </a:solidFill>
              </a:rPr>
              <a:t>Autonomia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schemeClr val="tx1"/>
                </a:solidFill>
              </a:rPr>
              <a:t>Bassa interdipendenza gerarchica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schemeClr val="tx1"/>
                </a:solidFill>
              </a:rPr>
              <a:t>Bassa interdipendenza tecnologica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schemeClr val="tx1"/>
                </a:solidFill>
              </a:rPr>
              <a:t>Nessuna economia di scala ma ridondanze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schemeClr val="tx1"/>
                </a:solidFill>
              </a:rPr>
              <a:t>Nessuno standard valido per tutti ma diverse prassi d'azione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schemeClr val="tx1"/>
                </a:solidFill>
              </a:rPr>
              <a:t>Criteri irrazionali di allocazione delle risorse</a:t>
            </a:r>
          </a:p>
          <a:p>
            <a:pPr marL="114300" indent="0" algn="just">
              <a:buNone/>
            </a:pPr>
            <a:r>
              <a:rPr lang="it-IT" sz="1800" dirty="0">
                <a:solidFill>
                  <a:schemeClr val="tx1"/>
                </a:solidFill>
              </a:rPr>
              <a:t>Componenti rigide del sistema:</a:t>
            </a:r>
          </a:p>
          <a:p>
            <a:pPr marL="114300" indent="0" algn="just">
              <a:buNone/>
            </a:pPr>
            <a:r>
              <a:rPr lang="it-IT" sz="1800" b="1" dirty="0">
                <a:solidFill>
                  <a:srgbClr val="0070C0"/>
                </a:solidFill>
              </a:rPr>
              <a:t>apparato amministrativo </a:t>
            </a:r>
            <a:r>
              <a:rPr lang="it-IT" sz="1800" dirty="0">
                <a:solidFill>
                  <a:schemeClr val="tx1"/>
                </a:solidFill>
              </a:rPr>
              <a:t>e </a:t>
            </a:r>
            <a:r>
              <a:rPr lang="it-IT" sz="1800" b="1" dirty="0">
                <a:solidFill>
                  <a:srgbClr val="0070C0"/>
                </a:solidFill>
              </a:rPr>
              <a:t>governance</a:t>
            </a:r>
          </a:p>
          <a:p>
            <a:pPr marL="114300" indent="0" algn="just">
              <a:buNone/>
            </a:pPr>
            <a:endParaRPr lang="it-IT" sz="1800" dirty="0">
              <a:solidFill>
                <a:srgbClr val="0070C0"/>
              </a:solidFill>
            </a:endParaRPr>
          </a:p>
        </p:txBody>
      </p:sp>
      <p:pic>
        <p:nvPicPr>
          <p:cNvPr id="103" name="Google Shape;103;p15" descr="Marchio composto dal sigillo dell'Università, comprendente corona, foglie di ulivo e anno di fondazione: 1391 e la scritta &quot;Università degli studi di Ferrara&quot;" title="Marchio dell'Università di Ferrara">
            <a:extLst>
              <a:ext uri="{FF2B5EF4-FFF2-40B4-BE49-F238E27FC236}">
                <a16:creationId xmlns:a16="http://schemas.microsoft.com/office/drawing/2014/main" id="{CFF89B54-4EFE-D6AE-0055-19F0E7257CF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4254" y="114554"/>
            <a:ext cx="1694688" cy="837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2603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>
          <a:extLst>
            <a:ext uri="{FF2B5EF4-FFF2-40B4-BE49-F238E27FC236}">
              <a16:creationId xmlns:a16="http://schemas.microsoft.com/office/drawing/2014/main" id="{1F832C54-22F2-C726-9465-520C9D87F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>
            <a:extLst>
              <a:ext uri="{FF2B5EF4-FFF2-40B4-BE49-F238E27FC236}">
                <a16:creationId xmlns:a16="http://schemas.microsoft.com/office/drawing/2014/main" id="{9147970C-42EE-8B40-C619-1534980156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2150" y="722376"/>
            <a:ext cx="10801350" cy="4626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br>
              <a:rPr lang="it-IT" sz="4000" b="1" dirty="0">
                <a:latin typeface="Arial"/>
                <a:ea typeface="Arial"/>
                <a:cs typeface="Arial"/>
                <a:sym typeface="Arial"/>
              </a:rPr>
            </a:br>
            <a:br>
              <a:rPr lang="it-IT" sz="4000" b="1" dirty="0">
                <a:latin typeface="Arial"/>
                <a:ea typeface="Arial"/>
                <a:cs typeface="Arial"/>
                <a:sym typeface="Arial"/>
              </a:rPr>
            </a:br>
            <a:br>
              <a:rPr lang="it-IT" sz="4000" b="1" dirty="0">
                <a:latin typeface="Arial"/>
                <a:ea typeface="Arial"/>
                <a:cs typeface="Arial"/>
                <a:sym typeface="Arial"/>
              </a:rPr>
            </a:br>
            <a:br>
              <a:rPr lang="it-IT" sz="4000" b="1" dirty="0">
                <a:latin typeface="Arial"/>
                <a:ea typeface="Arial"/>
                <a:cs typeface="Arial"/>
                <a:sym typeface="Arial"/>
              </a:rPr>
            </a:br>
            <a:br>
              <a:rPr lang="it-IT" sz="4000" b="1" dirty="0">
                <a:latin typeface="Arial"/>
                <a:ea typeface="Arial"/>
                <a:cs typeface="Arial"/>
                <a:sym typeface="Arial"/>
              </a:rPr>
            </a:br>
            <a:br>
              <a:rPr lang="it-IT" sz="4000" b="1" dirty="0">
                <a:latin typeface="Arial"/>
                <a:ea typeface="Arial"/>
                <a:cs typeface="Arial"/>
                <a:sym typeface="Arial"/>
              </a:rPr>
            </a:br>
            <a:endParaRPr lang="it-IT" sz="3200" b="1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p14" descr="Marchio composto dal sigillo dell'Università, comprendente corona, foglie di ulivo e anno di fondazione: 1391 e la scritta &quot;Università degli studi di Ferrara&quot;" title="Marchio dell'Università di Ferrara">
            <a:extLst>
              <a:ext uri="{FF2B5EF4-FFF2-40B4-BE49-F238E27FC236}">
                <a16:creationId xmlns:a16="http://schemas.microsoft.com/office/drawing/2014/main" id="{A3BA05AB-346E-80AA-C63C-A9193E9188E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61356" y="5606034"/>
            <a:ext cx="1694688" cy="8377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ad angolo ripiegato 1">
            <a:extLst>
              <a:ext uri="{FF2B5EF4-FFF2-40B4-BE49-F238E27FC236}">
                <a16:creationId xmlns:a16="http://schemas.microsoft.com/office/drawing/2014/main" id="{C3957115-89E4-D850-423F-48D8F0764833}"/>
              </a:ext>
            </a:extLst>
          </p:cNvPr>
          <p:cNvSpPr/>
          <p:nvPr/>
        </p:nvSpPr>
        <p:spPr>
          <a:xfrm>
            <a:off x="2669032" y="1577340"/>
            <a:ext cx="6879336" cy="3703320"/>
          </a:xfrm>
          <a:prstGeom prst="foldedCorner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Alcuni modelli di buone pratiche emersi dalla ricerca</a:t>
            </a:r>
          </a:p>
        </p:txBody>
      </p:sp>
    </p:spTree>
    <p:extLst>
      <p:ext uri="{BB962C8B-B14F-4D97-AF65-F5344CB8AC3E}">
        <p14:creationId xmlns:p14="http://schemas.microsoft.com/office/powerpoint/2010/main" val="1522562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>
            <a:extLst>
              <a:ext uri="{FF2B5EF4-FFF2-40B4-BE49-F238E27FC236}">
                <a16:creationId xmlns:a16="http://schemas.microsoft.com/office/drawing/2014/main" id="{78AF5F11-C960-1AD8-0193-7D232B347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2442908" cy="1490472"/>
          </a:xfrm>
        </p:spPr>
        <p:txBody>
          <a:bodyPr>
            <a:normAutofit/>
          </a:bodyPr>
          <a:lstStyle/>
          <a:p>
            <a:r>
              <a:rPr lang="it-IT" sz="3200" b="1" dirty="0"/>
              <a:t>Buone pratiche organizzative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9F710815-F797-0068-E9DA-524124A549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9312" y="749809"/>
            <a:ext cx="7836408" cy="5119180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/>
              <a:t>Trasformazione dei centri interdipartimentali in </a:t>
            </a:r>
            <a:r>
              <a:rPr lang="it-IT" sz="2400" dirty="0">
                <a:solidFill>
                  <a:srgbClr val="0070C0"/>
                </a:solidFill>
              </a:rPr>
              <a:t>centri di ricerca interdisciplinari</a:t>
            </a:r>
            <a:r>
              <a:rPr lang="it-IT" sz="2400" dirty="0"/>
              <a:t>, strutture più flessibili con staff dedicato per seguire la fase di </a:t>
            </a:r>
            <a:r>
              <a:rPr lang="it-IT" sz="2400" dirty="0" err="1"/>
              <a:t>pre</a:t>
            </a:r>
            <a:r>
              <a:rPr lang="it-IT" sz="2400" dirty="0"/>
              <a:t>-award e autonomia finanziaria. L’adesione dei docenti è su base volontaria;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rgbClr val="0070C0"/>
                </a:solidFill>
              </a:rPr>
              <a:t>Tavoli di lavoro istituzionalizzati</a:t>
            </a:r>
            <a:r>
              <a:rPr lang="it-IT" sz="2400" dirty="0"/>
              <a:t>, creati su input della direzione generale e dedicati alle attività di ricerca, e a quelle relative a gare ed acquisti. Coinvolgono personale degli uffici centrali (ricerca, affari finanziari, personale e TTO) e dei Dipartimenti e permettono di risolvere problemi complessi;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/>
              <a:t>Inserimento nel PIAO di risultati (anche numerici) su </a:t>
            </a:r>
            <a:r>
              <a:rPr lang="it-IT" sz="2400" dirty="0">
                <a:solidFill>
                  <a:srgbClr val="0070C0"/>
                </a:solidFill>
              </a:rPr>
              <a:t>bandi specifici </a:t>
            </a:r>
            <a:r>
              <a:rPr lang="it-IT" sz="2400" dirty="0"/>
              <a:t>(es. ERC);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rgbClr val="0070C0"/>
                </a:solidFill>
              </a:rPr>
              <a:t>Partecipazione a brokerage events </a:t>
            </a:r>
            <a:r>
              <a:rPr lang="it-IT" sz="2400" dirty="0"/>
              <a:t>ai quali partecipano docenti e ricercatori accompagnati da personale dell’Ufficio ricerca.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EF3EB7-D7A1-70E7-DD46-41A8C50D9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393" y="2167128"/>
            <a:ext cx="2034273" cy="401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434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53B98-734C-FE90-C8CF-D7D4A9BF8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>
            <a:extLst>
              <a:ext uri="{FF2B5EF4-FFF2-40B4-BE49-F238E27FC236}">
                <a16:creationId xmlns:a16="http://schemas.microsoft.com/office/drawing/2014/main" id="{C681BE7C-564F-AF5D-93F3-D01E08EF8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2442908" cy="1490472"/>
          </a:xfrm>
        </p:spPr>
        <p:txBody>
          <a:bodyPr>
            <a:normAutofit/>
          </a:bodyPr>
          <a:lstStyle/>
          <a:p>
            <a:r>
              <a:rPr lang="it-IT" b="1" dirty="0"/>
              <a:t>Specifiche procedure e policies</a:t>
            </a:r>
            <a:endParaRPr lang="it-IT" sz="3200" b="1" dirty="0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871C4BD5-AF57-B6BB-6863-FF4DA6BC9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9312" y="749808"/>
            <a:ext cx="7836408" cy="5440679"/>
          </a:xfrm>
        </p:spPr>
        <p:txBody>
          <a:bodyPr>
            <a:normAutofit fontScale="92500"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rgbClr val="0070C0"/>
                </a:solidFill>
              </a:rPr>
              <a:t>Gruppo di lavoro specifico </a:t>
            </a:r>
            <a:r>
              <a:rPr lang="it-IT" sz="2400" dirty="0">
                <a:solidFill>
                  <a:schemeClr val="tx1"/>
                </a:solidFill>
              </a:rPr>
              <a:t>per l’analisi e la realizzazione di documenti su Open Access, Open Data, Data Management Plan, aspetti etici, composto dalla commissione etica di ateneo allargata a componenti del settore bibliotecario, dell’ufficio ricerca, dell’ufficio legale e del Data </a:t>
            </a:r>
            <a:r>
              <a:rPr lang="it-IT" sz="2400" dirty="0" err="1">
                <a:solidFill>
                  <a:schemeClr val="tx1"/>
                </a:solidFill>
              </a:rPr>
              <a:t>protection</a:t>
            </a:r>
            <a:r>
              <a:rPr lang="it-IT" sz="2400" dirty="0">
                <a:solidFill>
                  <a:schemeClr val="tx1"/>
                </a:solidFill>
              </a:rPr>
              <a:t> </a:t>
            </a:r>
            <a:r>
              <a:rPr lang="it-IT" sz="2400" dirty="0" err="1">
                <a:solidFill>
                  <a:schemeClr val="tx1"/>
                </a:solidFill>
              </a:rPr>
              <a:t>officer</a:t>
            </a:r>
            <a:r>
              <a:rPr lang="it-IT" sz="2400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rgbClr val="0070C0"/>
                </a:solidFill>
              </a:rPr>
              <a:t>Mappatura delle competenze scientifiche dei docenti e dei gruppi di ricerca,</a:t>
            </a:r>
            <a:r>
              <a:rPr lang="it-IT" sz="2400" dirty="0"/>
              <a:t> accurata e aggiornata regolarmente, presidiata dall’ufficio ricerca;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rgbClr val="0070C0"/>
                </a:solidFill>
              </a:rPr>
              <a:t>Realizzazione di modulo Cineca personalizzato </a:t>
            </a:r>
            <a:r>
              <a:rPr lang="it-IT" sz="2400" dirty="0"/>
              <a:t>dove inserire obbligatoriamente tutti i dati relativi ai progetti presentati e vinti, che si collega direttamente a UGOV progetti e ad altri applicativi Cineca (es. informazioni su OA ecc.);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rgbClr val="0070C0"/>
                </a:solidFill>
              </a:rPr>
              <a:t>Realizzazione di brevi video informativi</a:t>
            </a:r>
            <a:r>
              <a:rPr lang="it-IT" sz="2400" dirty="0"/>
              <a:t> di 5-8 minuti, a cura dell’ufficio ricerca e sottotitolati in inglese, sulla presentazione di progetti, la scrittura del budget, ecc.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it-IT" sz="24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16B0719-0C72-5B66-579C-8B57FA802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795" y="2103121"/>
            <a:ext cx="2651902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80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D60FC-E57F-AB47-24B6-049A267D2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>
            <a:extLst>
              <a:ext uri="{FF2B5EF4-FFF2-40B4-BE49-F238E27FC236}">
                <a16:creationId xmlns:a16="http://schemas.microsoft.com/office/drawing/2014/main" id="{E209177E-6D05-92B7-57FE-3227332CE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795" y="457200"/>
            <a:ext cx="2651902" cy="1472184"/>
          </a:xfrm>
        </p:spPr>
        <p:txBody>
          <a:bodyPr>
            <a:normAutofit/>
          </a:bodyPr>
          <a:lstStyle/>
          <a:p>
            <a:r>
              <a:rPr lang="it-IT" b="1" dirty="0"/>
              <a:t>Sistemi di incentivazione 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29F093FB-95CC-7637-722A-4C997AEFD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9312" y="749808"/>
            <a:ext cx="7836408" cy="5440679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chemeClr val="tx1"/>
                </a:solidFill>
              </a:rPr>
              <a:t>Trattenuta sugli overheads dei progetti finanziati per la </a:t>
            </a:r>
            <a:r>
              <a:rPr lang="it-IT" sz="2400" dirty="0">
                <a:solidFill>
                  <a:srgbClr val="0070C0"/>
                </a:solidFill>
              </a:rPr>
              <a:t>creazione di un fondo rischi </a:t>
            </a:r>
            <a:r>
              <a:rPr lang="it-IT" sz="2400" dirty="0">
                <a:solidFill>
                  <a:schemeClr val="tx1"/>
                </a:solidFill>
              </a:rPr>
              <a:t>(a copertura di eventuali tagli di budget in sede di rendicontazione), per </a:t>
            </a:r>
            <a:r>
              <a:rPr lang="it-IT" sz="2400" dirty="0">
                <a:solidFill>
                  <a:srgbClr val="0070C0"/>
                </a:solidFill>
              </a:rPr>
              <a:t>l’erogazione di premi «una tantum»</a:t>
            </a:r>
            <a:r>
              <a:rPr lang="it-IT" sz="2400" dirty="0">
                <a:solidFill>
                  <a:schemeClr val="tx1"/>
                </a:solidFill>
              </a:rPr>
              <a:t> ai docenti vincitori di progetti europei, per la </a:t>
            </a:r>
            <a:r>
              <a:rPr lang="it-IT" sz="2400" dirty="0">
                <a:solidFill>
                  <a:srgbClr val="0070C0"/>
                </a:solidFill>
              </a:rPr>
              <a:t>creazione di fondi liberi di ricerca </a:t>
            </a:r>
            <a:r>
              <a:rPr lang="it-IT" sz="2400" dirty="0">
                <a:solidFill>
                  <a:schemeClr val="tx1"/>
                </a:solidFill>
              </a:rPr>
              <a:t>da lasciare ai PI/responsabili scientifici e ai componenti del gruppo di lavoro del progetto;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rgbClr val="0070C0"/>
                </a:solidFill>
              </a:rPr>
              <a:t>Pagamento delle spese non ammissibili nei progetti </a:t>
            </a:r>
            <a:r>
              <a:rPr lang="it-IT" sz="2400" dirty="0"/>
              <a:t>(es. IRAP, ore di didattica del personale assunto su progetto) a </a:t>
            </a:r>
            <a:r>
              <a:rPr lang="it-IT" sz="2400" dirty="0">
                <a:solidFill>
                  <a:srgbClr val="0070C0"/>
                </a:solidFill>
              </a:rPr>
              <a:t>carico del bilancio di ateneo</a:t>
            </a:r>
            <a:r>
              <a:rPr lang="it-IT" sz="2400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rgbClr val="0070C0"/>
                </a:solidFill>
              </a:rPr>
              <a:t>Politiche speciali di reclutamento </a:t>
            </a:r>
            <a:r>
              <a:rPr lang="it-IT" sz="2400" dirty="0"/>
              <a:t>per vincitori di </a:t>
            </a:r>
            <a:r>
              <a:rPr lang="it-IT" sz="2400" dirty="0" err="1"/>
              <a:t>grant</a:t>
            </a:r>
            <a:r>
              <a:rPr lang="it-IT" sz="2400" dirty="0"/>
              <a:t> </a:t>
            </a:r>
            <a:r>
              <a:rPr lang="it-IT" sz="2400" i="1" dirty="0" err="1"/>
              <a:t>monobeneficiary</a:t>
            </a:r>
            <a:r>
              <a:rPr lang="it-IT" sz="2400" dirty="0"/>
              <a:t> (ERC e MSCA)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400" dirty="0">
                <a:solidFill>
                  <a:srgbClr val="0070C0"/>
                </a:solidFill>
              </a:rPr>
              <a:t>Finanziamento</a:t>
            </a:r>
            <a:r>
              <a:rPr lang="it-IT" sz="2400" dirty="0"/>
              <a:t> (attraverso il fondo ricerca di ateneo) di </a:t>
            </a:r>
            <a:r>
              <a:rPr lang="it-IT" sz="2400" dirty="0">
                <a:solidFill>
                  <a:srgbClr val="0070C0"/>
                </a:solidFill>
              </a:rPr>
              <a:t>assegni di ricerca annuali</a:t>
            </a:r>
            <a:r>
              <a:rPr lang="it-IT" sz="2400" dirty="0"/>
              <a:t>, erogati a promettenti ricercatori post-doc, </a:t>
            </a:r>
            <a:r>
              <a:rPr lang="it-IT" sz="2400" dirty="0">
                <a:solidFill>
                  <a:srgbClr val="0070C0"/>
                </a:solidFill>
              </a:rPr>
              <a:t>con il vincolo</a:t>
            </a:r>
            <a:r>
              <a:rPr lang="it-IT" sz="2400" dirty="0"/>
              <a:t>, al termine dell’assegno, </a:t>
            </a:r>
            <a:r>
              <a:rPr lang="it-IT" sz="2400" dirty="0">
                <a:solidFill>
                  <a:srgbClr val="0070C0"/>
                </a:solidFill>
              </a:rPr>
              <a:t>di presentare un progetto MSCA</a:t>
            </a:r>
            <a:r>
              <a:rPr lang="it-IT" sz="2400" dirty="0"/>
              <a:t>;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E52DF08-C9C1-62B8-1B49-D1F5A6EB9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86" y="2167127"/>
            <a:ext cx="2039071" cy="39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92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6202A-D112-207B-55B8-E611475CD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>
            <a:extLst>
              <a:ext uri="{FF2B5EF4-FFF2-40B4-BE49-F238E27FC236}">
                <a16:creationId xmlns:a16="http://schemas.microsoft.com/office/drawing/2014/main" id="{72A8304C-1E95-6984-6B92-F86383140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795" y="457200"/>
            <a:ext cx="2651902" cy="1472184"/>
          </a:xfrm>
        </p:spPr>
        <p:txBody>
          <a:bodyPr>
            <a:normAutofit/>
          </a:bodyPr>
          <a:lstStyle/>
          <a:p>
            <a:r>
              <a:rPr lang="it-IT" b="1" dirty="0"/>
              <a:t>Sistemi di incentivazione 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503B91F2-CA9A-7807-B072-2E587C62E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90805" y="420625"/>
            <a:ext cx="8070399" cy="5751575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it-IT" sz="2600" dirty="0"/>
              <a:t>Previsione di un </a:t>
            </a:r>
            <a:r>
              <a:rPr lang="it-IT" sz="2600" dirty="0">
                <a:solidFill>
                  <a:srgbClr val="0070C0"/>
                </a:solidFill>
              </a:rPr>
              <a:t>ammontare annuale </a:t>
            </a:r>
            <a:r>
              <a:rPr lang="it-IT" sz="2600" dirty="0"/>
              <a:t>a carico del fondo ricerca di ateneo (a sua volta alimentato con gli OH), da utilizzare a favore dei proponenti di progetti di </a:t>
            </a:r>
            <a:r>
              <a:rPr lang="it-IT" sz="2600" dirty="0">
                <a:solidFill>
                  <a:srgbClr val="0070C0"/>
                </a:solidFill>
              </a:rPr>
              <a:t>ricerca </a:t>
            </a:r>
            <a:r>
              <a:rPr lang="it-IT" sz="2600" dirty="0" err="1">
                <a:solidFill>
                  <a:srgbClr val="0070C0"/>
                </a:solidFill>
              </a:rPr>
              <a:t>collaborativa</a:t>
            </a:r>
            <a:r>
              <a:rPr lang="it-IT" sz="2600" dirty="0" err="1"/>
              <a:t>,per</a:t>
            </a:r>
            <a:r>
              <a:rPr lang="it-IT" sz="2600" dirty="0"/>
              <a:t> </a:t>
            </a:r>
            <a:r>
              <a:rPr lang="it-IT" sz="2600" dirty="0">
                <a:solidFill>
                  <a:srgbClr val="0070C0"/>
                </a:solidFill>
              </a:rPr>
              <a:t>finanziare brokerage events e meetings</a:t>
            </a:r>
            <a:r>
              <a:rPr lang="it-IT" sz="2600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600" dirty="0">
                <a:solidFill>
                  <a:srgbClr val="0070C0"/>
                </a:solidFill>
              </a:rPr>
              <a:t>Piano di assunzione di 15 </a:t>
            </a:r>
            <a:r>
              <a:rPr lang="it-IT" sz="2600" dirty="0" err="1">
                <a:solidFill>
                  <a:srgbClr val="0070C0"/>
                </a:solidFill>
              </a:rPr>
              <a:t>Research</a:t>
            </a:r>
            <a:r>
              <a:rPr lang="it-IT" sz="2600" dirty="0">
                <a:solidFill>
                  <a:srgbClr val="0070C0"/>
                </a:solidFill>
              </a:rPr>
              <a:t> manager (divisi in </a:t>
            </a:r>
            <a:r>
              <a:rPr lang="it-IT" sz="2600" dirty="0" err="1">
                <a:solidFill>
                  <a:srgbClr val="0070C0"/>
                </a:solidFill>
              </a:rPr>
              <a:t>pre</a:t>
            </a:r>
            <a:r>
              <a:rPr lang="it-IT" sz="2600" dirty="0">
                <a:solidFill>
                  <a:srgbClr val="0070C0"/>
                </a:solidFill>
              </a:rPr>
              <a:t> e post award), </a:t>
            </a:r>
            <a:r>
              <a:rPr lang="it-IT" sz="2600" dirty="0">
                <a:solidFill>
                  <a:schemeClr val="tx1"/>
                </a:solidFill>
              </a:rPr>
              <a:t>incardinati a livello centrale, con il compito di supportare i docenti nella presentazione delle proposte e di gestire centralmente i progetti finanziati;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600" dirty="0">
                <a:solidFill>
                  <a:srgbClr val="0070C0"/>
                </a:solidFill>
              </a:rPr>
              <a:t>Creazione di un fondo per il pagamento di ditte esterne </a:t>
            </a:r>
            <a:r>
              <a:rPr lang="it-IT" sz="2600" dirty="0"/>
              <a:t>a supporto della presentazione di progetti;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600" dirty="0"/>
              <a:t>Uso di fondi nazionali per </a:t>
            </a:r>
            <a:r>
              <a:rPr lang="it-IT" sz="2600" dirty="0">
                <a:solidFill>
                  <a:srgbClr val="0070C0"/>
                </a:solidFill>
              </a:rPr>
              <a:t>finanziare i progetti PRIN non finanziati dal MUR</a:t>
            </a:r>
            <a:r>
              <a:rPr lang="it-IT" sz="2600" dirty="0"/>
              <a:t>, ma comunque ammissibili, </a:t>
            </a:r>
            <a:r>
              <a:rPr lang="it-IT" sz="2600" dirty="0">
                <a:solidFill>
                  <a:srgbClr val="0070C0"/>
                </a:solidFill>
              </a:rPr>
              <a:t>con il vincolo di ripresentare i progetti su bandi europei</a:t>
            </a:r>
            <a:r>
              <a:rPr lang="it-IT" sz="2600" dirty="0">
                <a:solidFill>
                  <a:schemeClr val="tx1"/>
                </a:solidFill>
              </a:rPr>
              <a:t>.</a:t>
            </a:r>
            <a:endParaRPr lang="it-IT" sz="2600" dirty="0">
              <a:solidFill>
                <a:srgbClr val="0070C0"/>
              </a:solidFill>
            </a:endParaRPr>
          </a:p>
          <a:p>
            <a:pPr algn="just">
              <a:buFont typeface="Wingdings" panose="05000000000000000000" pitchFamily="2" charset="2"/>
              <a:buChar char="§"/>
            </a:pPr>
            <a:endParaRPr lang="it-IT" sz="24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CBB8317-EA03-4AB1-D29D-3B3DB2A78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86" y="2167127"/>
            <a:ext cx="2039071" cy="39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17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991</Words>
  <Application>Microsoft Office PowerPoint</Application>
  <PresentationFormat>Widescreen</PresentationFormat>
  <Paragraphs>56</Paragraphs>
  <Slides>10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Tema di Office</vt:lpstr>
      <vt:lpstr>      GDL CODAU RICERCA Il futuro della Ricerca e dei Servizi di supporto  Presentazione di Best Practices - Insieme per la Ricerca: Il potere del network tra strutture di Supporto  Bari  2-3/07/2025 </vt:lpstr>
      <vt:lpstr>   Alcuni modelli di buone pratiche a confronto   Elisabetta Boglich, PhD Research Manager Ripartizione Ricerca </vt:lpstr>
      <vt:lpstr> Fonte: dottorato di ricerca (19/06/2024) “Italian Public Universities Facing the Challenge of European Funds for Scientific Research: the Importance of Organizational Dynamics” </vt:lpstr>
      <vt:lpstr> Fonte: dottorato di ricerca (19/06/2024) “Italian Public Universities Facing the Challenge of European Funds for Scientific Research: the Importance of Organizational Dynamics” </vt:lpstr>
      <vt:lpstr>      </vt:lpstr>
      <vt:lpstr>Buone pratiche organizzative</vt:lpstr>
      <vt:lpstr>Specifiche procedure e policies</vt:lpstr>
      <vt:lpstr>Sistemi di incentivazione </vt:lpstr>
      <vt:lpstr>Sistemi di incentivazione 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Elisabetta Boglich Perasti</dc:creator>
  <cp:lastModifiedBy>Elisabetta Boglich Perasti</cp:lastModifiedBy>
  <cp:revision>48</cp:revision>
  <dcterms:modified xsi:type="dcterms:W3CDTF">2025-07-02T17:25:21Z</dcterms:modified>
</cp:coreProperties>
</file>